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7B16-2B22-4853-A328-08C5542BE4D5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387A-7B13-455E-BBCD-96D4A8E1A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89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7B16-2B22-4853-A328-08C5542BE4D5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387A-7B13-455E-BBCD-96D4A8E1A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62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7B16-2B22-4853-A328-08C5542BE4D5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387A-7B13-455E-BBCD-96D4A8E1A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02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7B16-2B22-4853-A328-08C5542BE4D5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387A-7B13-455E-BBCD-96D4A8E1A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77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7B16-2B22-4853-A328-08C5542BE4D5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387A-7B13-455E-BBCD-96D4A8E1A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5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7B16-2B22-4853-A328-08C5542BE4D5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387A-7B13-455E-BBCD-96D4A8E1A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05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7B16-2B22-4853-A328-08C5542BE4D5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387A-7B13-455E-BBCD-96D4A8E1A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2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7B16-2B22-4853-A328-08C5542BE4D5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387A-7B13-455E-BBCD-96D4A8E1A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08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7B16-2B22-4853-A328-08C5542BE4D5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387A-7B13-455E-BBCD-96D4A8E1A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64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7B16-2B22-4853-A328-08C5542BE4D5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387A-7B13-455E-BBCD-96D4A8E1A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72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7B16-2B22-4853-A328-08C5542BE4D5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387A-7B13-455E-BBCD-96D4A8E1A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18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57B16-2B22-4853-A328-08C5542BE4D5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D387A-7B13-455E-BBCD-96D4A8E1A1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28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281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300953" y="5857778"/>
            <a:ext cx="3213189" cy="672770"/>
          </a:xfrm>
        </p:spPr>
        <p:txBody>
          <a:bodyPr>
            <a:normAutofit/>
          </a:bodyPr>
          <a:lstStyle/>
          <a:p>
            <a:pPr algn="ctr"/>
            <a:r>
              <a:rPr lang="fr-FR" sz="2000" dirty="0">
                <a:latin typeface="Comic Sans MS" panose="030F0702030302020204" pitchFamily="66" charset="0"/>
              </a:rPr>
              <a:t>Diagramme pieuvre </a:t>
            </a:r>
          </a:p>
        </p:txBody>
      </p:sp>
      <p:grpSp>
        <p:nvGrpSpPr>
          <p:cNvPr id="7" name="Group 713"/>
          <p:cNvGrpSpPr>
            <a:grpSpLocks/>
          </p:cNvGrpSpPr>
          <p:nvPr/>
        </p:nvGrpSpPr>
        <p:grpSpPr bwMode="auto">
          <a:xfrm>
            <a:off x="1008758" y="1382917"/>
            <a:ext cx="6996879" cy="4402772"/>
            <a:chOff x="875" y="6370"/>
            <a:chExt cx="9331" cy="4787"/>
          </a:xfrm>
        </p:grpSpPr>
        <p:sp>
          <p:nvSpPr>
            <p:cNvPr id="8" name="Text Box 563"/>
            <p:cNvSpPr txBox="1">
              <a:spLocks noChangeArrowheads="1"/>
            </p:cNvSpPr>
            <p:nvPr/>
          </p:nvSpPr>
          <p:spPr bwMode="auto">
            <a:xfrm>
              <a:off x="3658" y="7897"/>
              <a:ext cx="66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800">
                  <a:effectLst/>
                  <a:latin typeface="Comic Sans MS" panose="030F0702030302020204" pitchFamily="66" charset="0"/>
                  <a:ea typeface="Calibri" panose="020F0502020204030204" pitchFamily="34" charset="0"/>
                </a:rPr>
                <a:t>C1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Text Box 564"/>
            <p:cNvSpPr txBox="1">
              <a:spLocks noChangeArrowheads="1"/>
            </p:cNvSpPr>
            <p:nvPr/>
          </p:nvSpPr>
          <p:spPr bwMode="auto">
            <a:xfrm>
              <a:off x="6418" y="7481"/>
              <a:ext cx="66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800">
                  <a:effectLst/>
                  <a:latin typeface="Comic Sans MS" panose="030F0702030302020204" pitchFamily="66" charset="0"/>
                  <a:ea typeface="Calibri" panose="020F0502020204030204" pitchFamily="34" charset="0"/>
                </a:rPr>
                <a:t>C3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 Box 565"/>
            <p:cNvSpPr txBox="1">
              <a:spLocks noChangeArrowheads="1"/>
            </p:cNvSpPr>
            <p:nvPr/>
          </p:nvSpPr>
          <p:spPr bwMode="auto">
            <a:xfrm>
              <a:off x="7566" y="8240"/>
              <a:ext cx="588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800">
                  <a:effectLst/>
                  <a:latin typeface="Comic Sans MS" panose="030F0702030302020204" pitchFamily="66" charset="0"/>
                  <a:ea typeface="Calibri" panose="020F0502020204030204" pitchFamily="34" charset="0"/>
                </a:rPr>
                <a:t>C4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 Box 566"/>
            <p:cNvSpPr txBox="1">
              <a:spLocks noChangeArrowheads="1"/>
            </p:cNvSpPr>
            <p:nvPr/>
          </p:nvSpPr>
          <p:spPr bwMode="auto">
            <a:xfrm>
              <a:off x="7275" y="9320"/>
              <a:ext cx="66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800">
                  <a:effectLst/>
                  <a:latin typeface="Comic Sans MS" panose="030F0702030302020204" pitchFamily="66" charset="0"/>
                  <a:ea typeface="Calibri" panose="020F0502020204030204" pitchFamily="34" charset="0"/>
                </a:rPr>
                <a:t>C5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 Box 567"/>
            <p:cNvSpPr txBox="1">
              <a:spLocks noChangeArrowheads="1"/>
            </p:cNvSpPr>
            <p:nvPr/>
          </p:nvSpPr>
          <p:spPr bwMode="auto">
            <a:xfrm>
              <a:off x="3778" y="9220"/>
              <a:ext cx="66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800">
                  <a:effectLst/>
                  <a:latin typeface="Comic Sans MS" panose="030F0702030302020204" pitchFamily="66" charset="0"/>
                  <a:ea typeface="Calibri" panose="020F0502020204030204" pitchFamily="34" charset="0"/>
                </a:rPr>
                <a:t>FP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Oval 568"/>
            <p:cNvSpPr>
              <a:spLocks noChangeArrowheads="1"/>
            </p:cNvSpPr>
            <p:nvPr/>
          </p:nvSpPr>
          <p:spPr bwMode="auto">
            <a:xfrm>
              <a:off x="3955" y="8061"/>
              <a:ext cx="3611" cy="153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fr-FR" sz="200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Chauffe-eau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4" name="Group 569"/>
            <p:cNvGrpSpPr>
              <a:grpSpLocks/>
            </p:cNvGrpSpPr>
            <p:nvPr/>
          </p:nvGrpSpPr>
          <p:grpSpPr bwMode="auto">
            <a:xfrm>
              <a:off x="8046" y="8240"/>
              <a:ext cx="2160" cy="1080"/>
              <a:chOff x="5557" y="6457"/>
              <a:chExt cx="2160" cy="1080"/>
            </a:xfrm>
          </p:grpSpPr>
          <p:sp>
            <p:nvSpPr>
              <p:cNvPr id="38" name="Oval 570"/>
              <p:cNvSpPr>
                <a:spLocks noChangeArrowheads="1"/>
              </p:cNvSpPr>
              <p:nvPr/>
            </p:nvSpPr>
            <p:spPr bwMode="auto">
              <a:xfrm>
                <a:off x="5557" y="6457"/>
                <a:ext cx="2160" cy="10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39" name="Text Box 571"/>
              <p:cNvSpPr txBox="1">
                <a:spLocks noChangeArrowheads="1"/>
              </p:cNvSpPr>
              <p:nvPr/>
            </p:nvSpPr>
            <p:spPr bwMode="auto">
              <a:xfrm>
                <a:off x="5557" y="6457"/>
                <a:ext cx="1980" cy="1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2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fr-FR" sz="1200">
                    <a:effectLst/>
                    <a:latin typeface="Comic Sans MS" panose="030F0702030302020204" pitchFamily="66" charset="0"/>
                    <a:ea typeface="Calibri" panose="020F0502020204030204" pitchFamily="34" charset="0"/>
                  </a:rPr>
                  <a:t>Normes</a:t>
                </a:r>
                <a:endPara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15" name="Group 572"/>
            <p:cNvGrpSpPr>
              <a:grpSpLocks/>
            </p:cNvGrpSpPr>
            <p:nvPr/>
          </p:nvGrpSpPr>
          <p:grpSpPr bwMode="auto">
            <a:xfrm>
              <a:off x="6223" y="6370"/>
              <a:ext cx="2160" cy="1080"/>
              <a:chOff x="5557" y="6457"/>
              <a:chExt cx="2160" cy="1080"/>
            </a:xfrm>
          </p:grpSpPr>
          <p:sp>
            <p:nvSpPr>
              <p:cNvPr id="36" name="Oval 573"/>
              <p:cNvSpPr>
                <a:spLocks noChangeArrowheads="1"/>
              </p:cNvSpPr>
              <p:nvPr/>
            </p:nvSpPr>
            <p:spPr bwMode="auto">
              <a:xfrm>
                <a:off x="5557" y="6457"/>
                <a:ext cx="2160" cy="10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37" name="Text Box 574"/>
              <p:cNvSpPr txBox="1">
                <a:spLocks noChangeArrowheads="1"/>
              </p:cNvSpPr>
              <p:nvPr/>
            </p:nvSpPr>
            <p:spPr bwMode="auto">
              <a:xfrm>
                <a:off x="5557" y="6457"/>
                <a:ext cx="1980" cy="1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2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fr-FR" sz="1200">
                    <a:effectLst/>
                    <a:latin typeface="Comic Sans MS" panose="030F0702030302020204" pitchFamily="66" charset="0"/>
                    <a:ea typeface="Calibri" panose="020F0502020204030204" pitchFamily="34" charset="0"/>
                  </a:rPr>
                  <a:t>Energie</a:t>
                </a:r>
                <a:endPara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16" name="Group 575"/>
            <p:cNvGrpSpPr>
              <a:grpSpLocks/>
            </p:cNvGrpSpPr>
            <p:nvPr/>
          </p:nvGrpSpPr>
          <p:grpSpPr bwMode="auto">
            <a:xfrm>
              <a:off x="3710" y="6370"/>
              <a:ext cx="2160" cy="1080"/>
              <a:chOff x="5557" y="6457"/>
              <a:chExt cx="2160" cy="1080"/>
            </a:xfrm>
          </p:grpSpPr>
          <p:sp>
            <p:nvSpPr>
              <p:cNvPr id="34" name="Oval 576"/>
              <p:cNvSpPr>
                <a:spLocks noChangeArrowheads="1"/>
              </p:cNvSpPr>
              <p:nvPr/>
            </p:nvSpPr>
            <p:spPr bwMode="auto">
              <a:xfrm>
                <a:off x="5557" y="6457"/>
                <a:ext cx="2160" cy="10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35" name="Text Box 577"/>
              <p:cNvSpPr txBox="1">
                <a:spLocks noChangeArrowheads="1"/>
              </p:cNvSpPr>
              <p:nvPr/>
            </p:nvSpPr>
            <p:spPr bwMode="auto">
              <a:xfrm>
                <a:off x="5557" y="6457"/>
                <a:ext cx="1980" cy="1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2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fr-FR" sz="1200">
                    <a:effectLst/>
                    <a:latin typeface="Comic Sans MS" panose="030F0702030302020204" pitchFamily="66" charset="0"/>
                    <a:ea typeface="Calibri" panose="020F0502020204030204" pitchFamily="34" charset="0"/>
                  </a:rPr>
                  <a:t>Milieu ambiant</a:t>
                </a:r>
                <a:endPara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17" name="Group 578"/>
            <p:cNvGrpSpPr>
              <a:grpSpLocks/>
            </p:cNvGrpSpPr>
            <p:nvPr/>
          </p:nvGrpSpPr>
          <p:grpSpPr bwMode="auto">
            <a:xfrm>
              <a:off x="1498" y="7165"/>
              <a:ext cx="2160" cy="1080"/>
              <a:chOff x="5557" y="6457"/>
              <a:chExt cx="2160" cy="1080"/>
            </a:xfrm>
          </p:grpSpPr>
          <p:sp>
            <p:nvSpPr>
              <p:cNvPr id="32" name="Oval 579"/>
              <p:cNvSpPr>
                <a:spLocks noChangeArrowheads="1"/>
              </p:cNvSpPr>
              <p:nvPr/>
            </p:nvSpPr>
            <p:spPr bwMode="auto">
              <a:xfrm>
                <a:off x="5557" y="6457"/>
                <a:ext cx="2160" cy="10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33" name="Text Box 580"/>
              <p:cNvSpPr txBox="1">
                <a:spLocks noChangeArrowheads="1"/>
              </p:cNvSpPr>
              <p:nvPr/>
            </p:nvSpPr>
            <p:spPr bwMode="auto">
              <a:xfrm>
                <a:off x="5557" y="6457"/>
                <a:ext cx="1980" cy="1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2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fr-FR" sz="1200">
                    <a:effectLst/>
                    <a:latin typeface="Comic Sans MS" panose="030F0702030302020204" pitchFamily="66" charset="0"/>
                    <a:ea typeface="Calibri" panose="020F0502020204030204" pitchFamily="34" charset="0"/>
                  </a:rPr>
                  <a:t>Utilisateur</a:t>
                </a:r>
                <a:endPara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18" name="Freeform 581"/>
            <p:cNvSpPr>
              <a:spLocks/>
            </p:cNvSpPr>
            <p:nvPr/>
          </p:nvSpPr>
          <p:spPr bwMode="auto">
            <a:xfrm>
              <a:off x="3125" y="8818"/>
              <a:ext cx="1313" cy="1259"/>
            </a:xfrm>
            <a:custGeom>
              <a:avLst/>
              <a:gdLst>
                <a:gd name="T0" fmla="*/ 0 w 900"/>
                <a:gd name="T1" fmla="*/ 120 h 840"/>
                <a:gd name="T2" fmla="*/ 720 w 900"/>
                <a:gd name="T3" fmla="*/ 120 h 840"/>
                <a:gd name="T4" fmla="*/ 900 w 900"/>
                <a:gd name="T5" fmla="*/ 84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0" h="840">
                  <a:moveTo>
                    <a:pt x="0" y="120"/>
                  </a:moveTo>
                  <a:cubicBezTo>
                    <a:pt x="285" y="60"/>
                    <a:pt x="570" y="0"/>
                    <a:pt x="720" y="120"/>
                  </a:cubicBezTo>
                  <a:cubicBezTo>
                    <a:pt x="870" y="240"/>
                    <a:pt x="870" y="720"/>
                    <a:pt x="900" y="8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19" name="Text Box 586"/>
            <p:cNvSpPr txBox="1">
              <a:spLocks noChangeArrowheads="1"/>
            </p:cNvSpPr>
            <p:nvPr/>
          </p:nvSpPr>
          <p:spPr bwMode="auto">
            <a:xfrm>
              <a:off x="5063" y="7481"/>
              <a:ext cx="66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800">
                  <a:effectLst/>
                  <a:latin typeface="Comic Sans MS" panose="030F0702030302020204" pitchFamily="66" charset="0"/>
                  <a:ea typeface="Calibri" panose="020F0502020204030204" pitchFamily="34" charset="0"/>
                </a:rPr>
                <a:t>C2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0" name="Group 587"/>
            <p:cNvGrpSpPr>
              <a:grpSpLocks/>
            </p:cNvGrpSpPr>
            <p:nvPr/>
          </p:nvGrpSpPr>
          <p:grpSpPr bwMode="auto">
            <a:xfrm>
              <a:off x="6418" y="9966"/>
              <a:ext cx="2160" cy="1080"/>
              <a:chOff x="5557" y="6457"/>
              <a:chExt cx="2160" cy="1080"/>
            </a:xfrm>
          </p:grpSpPr>
          <p:sp>
            <p:nvSpPr>
              <p:cNvPr id="30" name="Oval 588"/>
              <p:cNvSpPr>
                <a:spLocks noChangeArrowheads="1"/>
              </p:cNvSpPr>
              <p:nvPr/>
            </p:nvSpPr>
            <p:spPr bwMode="auto">
              <a:xfrm>
                <a:off x="5557" y="6457"/>
                <a:ext cx="2160" cy="10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31" name="Text Box 589"/>
              <p:cNvSpPr txBox="1">
                <a:spLocks noChangeArrowheads="1"/>
              </p:cNvSpPr>
              <p:nvPr/>
            </p:nvSpPr>
            <p:spPr bwMode="auto">
              <a:xfrm>
                <a:off x="5557" y="6457"/>
                <a:ext cx="1980" cy="1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2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fr-FR" sz="1200">
                    <a:effectLst/>
                    <a:latin typeface="Comic Sans MS" panose="030F0702030302020204" pitchFamily="66" charset="0"/>
                    <a:ea typeface="Calibri" panose="020F0502020204030204" pitchFamily="34" charset="0"/>
                  </a:rPr>
                  <a:t>Support</a:t>
                </a:r>
                <a:endPara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1" name="Oval 590"/>
            <p:cNvSpPr>
              <a:spLocks noChangeArrowheads="1"/>
            </p:cNvSpPr>
            <p:nvPr/>
          </p:nvSpPr>
          <p:spPr bwMode="auto">
            <a:xfrm>
              <a:off x="875" y="8665"/>
              <a:ext cx="2430" cy="1356"/>
            </a:xfrm>
            <a:prstGeom prst="ellipse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200">
                  <a:effectLst/>
                  <a:latin typeface="Comic Sans MS" panose="030F0702030302020204" pitchFamily="66" charset="0"/>
                  <a:ea typeface="Calibri" panose="020F0502020204030204" pitchFamily="34" charset="0"/>
                </a:rPr>
                <a:t>Eau provenant du réseau SGDE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2" name="Oval 591"/>
            <p:cNvSpPr>
              <a:spLocks noChangeArrowheads="1"/>
            </p:cNvSpPr>
            <p:nvPr/>
          </p:nvSpPr>
          <p:spPr bwMode="auto">
            <a:xfrm>
              <a:off x="3125" y="10077"/>
              <a:ext cx="2598" cy="1080"/>
            </a:xfrm>
            <a:prstGeom prst="ellipse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200">
                  <a:effectLst/>
                  <a:latin typeface="Comic Sans MS" panose="030F0702030302020204" pitchFamily="66" charset="0"/>
                  <a:ea typeface="Calibri" panose="020F0502020204030204" pitchFamily="34" charset="0"/>
                </a:rPr>
                <a:t>Eau chaude dans la maison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3" name="Text Box 593"/>
            <p:cNvSpPr txBox="1">
              <a:spLocks noChangeArrowheads="1"/>
            </p:cNvSpPr>
            <p:nvPr/>
          </p:nvSpPr>
          <p:spPr bwMode="auto">
            <a:xfrm>
              <a:off x="5520" y="9784"/>
              <a:ext cx="66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800">
                  <a:effectLst/>
                  <a:latin typeface="Comic Sans MS" panose="030F0702030302020204" pitchFamily="66" charset="0"/>
                  <a:ea typeface="Calibri" panose="020F0502020204030204" pitchFamily="34" charset="0"/>
                </a:rPr>
                <a:t>C6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4" name="AutoShape 595"/>
            <p:cNvCxnSpPr>
              <a:cxnSpLocks noChangeShapeType="1"/>
            </p:cNvCxnSpPr>
            <p:nvPr/>
          </p:nvCxnSpPr>
          <p:spPr bwMode="auto">
            <a:xfrm>
              <a:off x="3555" y="7946"/>
              <a:ext cx="570" cy="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596"/>
            <p:cNvCxnSpPr>
              <a:cxnSpLocks noChangeShapeType="1"/>
            </p:cNvCxnSpPr>
            <p:nvPr/>
          </p:nvCxnSpPr>
          <p:spPr bwMode="auto">
            <a:xfrm flipH="1">
              <a:off x="5275" y="9591"/>
              <a:ext cx="245" cy="6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597"/>
            <p:cNvCxnSpPr>
              <a:cxnSpLocks noChangeShapeType="1"/>
            </p:cNvCxnSpPr>
            <p:nvPr/>
          </p:nvCxnSpPr>
          <p:spPr bwMode="auto">
            <a:xfrm>
              <a:off x="7078" y="9320"/>
              <a:ext cx="379" cy="6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598"/>
            <p:cNvCxnSpPr>
              <a:cxnSpLocks noChangeShapeType="1"/>
            </p:cNvCxnSpPr>
            <p:nvPr/>
          </p:nvCxnSpPr>
          <p:spPr bwMode="auto">
            <a:xfrm flipV="1">
              <a:off x="7566" y="8670"/>
              <a:ext cx="480" cy="1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599"/>
            <p:cNvCxnSpPr>
              <a:cxnSpLocks noChangeShapeType="1"/>
            </p:cNvCxnSpPr>
            <p:nvPr/>
          </p:nvCxnSpPr>
          <p:spPr bwMode="auto">
            <a:xfrm flipH="1">
              <a:off x="6810" y="7450"/>
              <a:ext cx="193" cy="7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600"/>
            <p:cNvCxnSpPr>
              <a:cxnSpLocks noChangeShapeType="1"/>
            </p:cNvCxnSpPr>
            <p:nvPr/>
          </p:nvCxnSpPr>
          <p:spPr bwMode="auto">
            <a:xfrm>
              <a:off x="5063" y="7450"/>
              <a:ext cx="212" cy="6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0" name="Rectangle 39"/>
          <p:cNvSpPr/>
          <p:nvPr/>
        </p:nvSpPr>
        <p:spPr>
          <a:xfrm>
            <a:off x="8005637" y="1674290"/>
            <a:ext cx="37684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>
              <a:spcAft>
                <a:spcPts val="0"/>
              </a:spcAft>
            </a:pPr>
            <a:r>
              <a:rPr lang="fr-FR" sz="1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Cet objet technique doit réaliser sa fonction principale (FP) en respectant des contraintes (C) :</a:t>
            </a:r>
            <a:endParaRPr lang="fr-FR" sz="14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90170">
              <a:spcAft>
                <a:spcPts val="0"/>
              </a:spcAft>
            </a:pPr>
            <a:r>
              <a:rPr lang="fr-FR" sz="1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fr-FR" sz="14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630238" lvl="2" indent="-228600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990600" algn="l"/>
              </a:tabLst>
            </a:pPr>
            <a:r>
              <a:rPr lang="fr-FR" sz="1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C1 : Fournir une eau chaude en quantité suffisante pour l’utilisateur</a:t>
            </a:r>
          </a:p>
          <a:p>
            <a:pPr marL="630238" lvl="2" indent="-228600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990600" algn="l"/>
              </a:tabLst>
            </a:pPr>
            <a:r>
              <a:rPr lang="fr-FR" sz="1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C2 : S’adapter au milieu ambiant (humidité, température…)</a:t>
            </a:r>
          </a:p>
          <a:p>
            <a:pPr marL="630238" lvl="2" indent="-228600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990600" algn="l"/>
              </a:tabLst>
            </a:pPr>
            <a:r>
              <a:rPr lang="fr-FR" sz="1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C3 : S’adapter à l’énergie disponible</a:t>
            </a:r>
          </a:p>
          <a:p>
            <a:pPr marL="630238" lvl="2" indent="-228600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990600" algn="l"/>
              </a:tabLst>
            </a:pPr>
            <a:r>
              <a:rPr lang="fr-FR" sz="1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C4 : Respecter les normes et règlements en vigueur</a:t>
            </a:r>
          </a:p>
          <a:p>
            <a:pPr marL="630238" lvl="2" indent="-228600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990600" algn="l"/>
              </a:tabLst>
            </a:pPr>
            <a:r>
              <a:rPr lang="fr-FR" sz="1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C5 : Rester fixé sur le support (mur, toit, sol…)</a:t>
            </a:r>
          </a:p>
          <a:p>
            <a:pPr marL="630238" lvl="2" indent="-228600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990600" algn="l"/>
              </a:tabLst>
            </a:pPr>
            <a:r>
              <a:rPr lang="fr-FR" sz="1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C6 : Résister à l’eau chaude (température, oxydation…)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236858" y="294599"/>
            <a:ext cx="58142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Comic Sans MS" panose="030F0702030302020204" pitchFamily="66" charset="0"/>
              </a:rPr>
              <a:t>Analyse fonctionnelle</a:t>
            </a:r>
          </a:p>
        </p:txBody>
      </p:sp>
    </p:spTree>
    <p:extLst>
      <p:ext uri="{BB962C8B-B14F-4D97-AF65-F5344CB8AC3E}">
        <p14:creationId xmlns:p14="http://schemas.microsoft.com/office/powerpoint/2010/main" val="56084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Chauffe-eau …………………..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Comment fournir une quantité suffisante pour l’utilisateur ?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Quelle énergie est utilisée dans le chauffe-eau ?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828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Chauffe-eau …………………..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dirty="0"/>
              <a:t>Cette énergie est-elle stockée ou fournie instantanément ?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lvl="0"/>
            <a:r>
              <a:rPr lang="fr-FR" dirty="0"/>
              <a:t>Sur quel support le chauffe-eau est-il fixé ?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22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Chauffe-eau …………………..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dirty="0"/>
              <a:t>Ce chauffe-eau respecte-t-il les normes de construction des habitations ?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lvl="0"/>
            <a:r>
              <a:rPr lang="fr-FR" dirty="0"/>
              <a:t>Prix d’un chauffe-eau pour 4 personnes (2 adultes et 2 enfants)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582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Chauffe-eau …………………..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Quels sont les autres avantages ?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Quels sont les autres inconvénients ?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5463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108</Words>
  <Application>Microsoft Office PowerPoint</Application>
  <PresentationFormat>Grand écran</PresentationFormat>
  <Paragraphs>45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Times New Roman</vt:lpstr>
      <vt:lpstr>Wingdings</vt:lpstr>
      <vt:lpstr>Thème Office</vt:lpstr>
      <vt:lpstr>Présentation PowerPoint</vt:lpstr>
      <vt:lpstr>Diagramme pieuvre </vt:lpstr>
      <vt:lpstr>Chauffe-eau ………………….. </vt:lpstr>
      <vt:lpstr>Chauffe-eau ………………….. </vt:lpstr>
      <vt:lpstr>Chauffe-eau ………………….. </vt:lpstr>
      <vt:lpstr>Chauffe-eau …………………..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Jean-Christophe Tisserand</dc:creator>
  <cp:lastModifiedBy>Jean-Christophe Tisserand</cp:lastModifiedBy>
  <cp:revision>3</cp:revision>
  <dcterms:created xsi:type="dcterms:W3CDTF">2016-08-10T21:23:11Z</dcterms:created>
  <dcterms:modified xsi:type="dcterms:W3CDTF">2016-08-10T21:41:50Z</dcterms:modified>
</cp:coreProperties>
</file>